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6"/>
  </p:notesMasterIdLst>
  <p:handoutMasterIdLst>
    <p:handoutMasterId r:id="rId37"/>
  </p:handoutMasterIdLst>
  <p:sldIdLst>
    <p:sldId id="351" r:id="rId2"/>
    <p:sldId id="350" r:id="rId3"/>
    <p:sldId id="310" r:id="rId4"/>
    <p:sldId id="371" r:id="rId5"/>
    <p:sldId id="352" r:id="rId6"/>
    <p:sldId id="353" r:id="rId7"/>
    <p:sldId id="354" r:id="rId8"/>
    <p:sldId id="372" r:id="rId9"/>
    <p:sldId id="374" r:id="rId10"/>
    <p:sldId id="379" r:id="rId11"/>
    <p:sldId id="355" r:id="rId12"/>
    <p:sldId id="357" r:id="rId13"/>
    <p:sldId id="358" r:id="rId14"/>
    <p:sldId id="359" r:id="rId15"/>
    <p:sldId id="326" r:id="rId16"/>
    <p:sldId id="380" r:id="rId17"/>
    <p:sldId id="376" r:id="rId18"/>
    <p:sldId id="360" r:id="rId19"/>
    <p:sldId id="377" r:id="rId20"/>
    <p:sldId id="361" r:id="rId21"/>
    <p:sldId id="328" r:id="rId22"/>
    <p:sldId id="366" r:id="rId23"/>
    <p:sldId id="378" r:id="rId24"/>
    <p:sldId id="368" r:id="rId25"/>
    <p:sldId id="318" r:id="rId26"/>
    <p:sldId id="330" r:id="rId27"/>
    <p:sldId id="336" r:id="rId28"/>
    <p:sldId id="343" r:id="rId29"/>
    <p:sldId id="337" r:id="rId30"/>
    <p:sldId id="339" r:id="rId31"/>
    <p:sldId id="341" r:id="rId32"/>
    <p:sldId id="375" r:id="rId33"/>
    <p:sldId id="381" r:id="rId34"/>
    <p:sldId id="369" r:id="rId35"/>
  </p:sldIdLst>
  <p:sldSz cx="9144000" cy="6858000" type="screen4x3"/>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mn-ea"/>
        <a:cs typeface="+mn-cs"/>
      </a:defRPr>
    </a:lvl1pPr>
    <a:lvl2pPr marL="457200" algn="l" rtl="0" eaLnBrk="0" fontAlgn="base" hangingPunct="0">
      <a:spcBef>
        <a:spcPct val="0"/>
      </a:spcBef>
      <a:spcAft>
        <a:spcPct val="0"/>
      </a:spcAft>
      <a:defRPr sz="4000" kern="1200">
        <a:solidFill>
          <a:schemeClr val="tx1"/>
        </a:solidFill>
        <a:latin typeface="Arial" charset="0"/>
        <a:ea typeface="+mn-ea"/>
        <a:cs typeface="+mn-cs"/>
      </a:defRPr>
    </a:lvl2pPr>
    <a:lvl3pPr marL="914400" algn="l" rtl="0" eaLnBrk="0" fontAlgn="base" hangingPunct="0">
      <a:spcBef>
        <a:spcPct val="0"/>
      </a:spcBef>
      <a:spcAft>
        <a:spcPct val="0"/>
      </a:spcAft>
      <a:defRPr sz="4000" kern="1200">
        <a:solidFill>
          <a:schemeClr val="tx1"/>
        </a:solidFill>
        <a:latin typeface="Arial" charset="0"/>
        <a:ea typeface="+mn-ea"/>
        <a:cs typeface="+mn-cs"/>
      </a:defRPr>
    </a:lvl3pPr>
    <a:lvl4pPr marL="1371600" algn="l" rtl="0" eaLnBrk="0" fontAlgn="base" hangingPunct="0">
      <a:spcBef>
        <a:spcPct val="0"/>
      </a:spcBef>
      <a:spcAft>
        <a:spcPct val="0"/>
      </a:spcAft>
      <a:defRPr sz="4000" kern="1200">
        <a:solidFill>
          <a:schemeClr val="tx1"/>
        </a:solidFill>
        <a:latin typeface="Arial" charset="0"/>
        <a:ea typeface="+mn-ea"/>
        <a:cs typeface="+mn-cs"/>
      </a:defRPr>
    </a:lvl4pPr>
    <a:lvl5pPr marL="1828800" algn="l" rtl="0" eaLnBrk="0" fontAlgn="base" hangingPunct="0">
      <a:spcBef>
        <a:spcPct val="0"/>
      </a:spcBef>
      <a:spcAft>
        <a:spcPct val="0"/>
      </a:spcAft>
      <a:defRPr sz="4000" kern="1200">
        <a:solidFill>
          <a:schemeClr val="tx1"/>
        </a:solidFill>
        <a:latin typeface="Arial" charset="0"/>
        <a:ea typeface="+mn-ea"/>
        <a:cs typeface="+mn-cs"/>
      </a:defRPr>
    </a:lvl5pPr>
    <a:lvl6pPr marL="2286000" algn="l" defTabSz="914400" rtl="0" eaLnBrk="1" latinLnBrk="0" hangingPunct="1">
      <a:defRPr sz="4000" kern="1200">
        <a:solidFill>
          <a:schemeClr val="tx1"/>
        </a:solidFill>
        <a:latin typeface="Arial" charset="0"/>
        <a:ea typeface="+mn-ea"/>
        <a:cs typeface="+mn-cs"/>
      </a:defRPr>
    </a:lvl6pPr>
    <a:lvl7pPr marL="2743200" algn="l" defTabSz="914400" rtl="0" eaLnBrk="1" latinLnBrk="0" hangingPunct="1">
      <a:defRPr sz="4000" kern="1200">
        <a:solidFill>
          <a:schemeClr val="tx1"/>
        </a:solidFill>
        <a:latin typeface="Arial" charset="0"/>
        <a:ea typeface="+mn-ea"/>
        <a:cs typeface="+mn-cs"/>
      </a:defRPr>
    </a:lvl7pPr>
    <a:lvl8pPr marL="3200400" algn="l" defTabSz="914400" rtl="0" eaLnBrk="1" latinLnBrk="0" hangingPunct="1">
      <a:defRPr sz="4000" kern="1200">
        <a:solidFill>
          <a:schemeClr val="tx1"/>
        </a:solidFill>
        <a:latin typeface="Arial" charset="0"/>
        <a:ea typeface="+mn-ea"/>
        <a:cs typeface="+mn-cs"/>
      </a:defRPr>
    </a:lvl8pPr>
    <a:lvl9pPr marL="3657600" algn="l" defTabSz="914400" rtl="0" eaLnBrk="1" latinLnBrk="0" hangingPunct="1">
      <a:defRPr sz="4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8FFD"/>
    <a:srgbClr val="FFFF99"/>
    <a:srgbClr val="180F9B"/>
    <a:srgbClr val="007B71"/>
    <a:srgbClr val="006F41"/>
    <a:srgbClr val="66A48B"/>
    <a:srgbClr val="EAEAEA"/>
    <a:srgbClr val="91B0BD"/>
    <a:srgbClr val="D9C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p:restoredLeft sz="34587" autoAdjust="0"/>
    <p:restoredTop sz="76373" autoAdjust="0"/>
  </p:normalViewPr>
  <p:slideViewPr>
    <p:cSldViewPr>
      <p:cViewPr varScale="1">
        <p:scale>
          <a:sx n="87" d="100"/>
          <a:sy n="87" d="100"/>
        </p:scale>
        <p:origin x="-90" y="-444"/>
      </p:cViewPr>
      <p:guideLst>
        <p:guide orient="horz" pos="4032"/>
        <p:guide orient="horz" pos="864"/>
        <p:guide orient="horz" pos="240"/>
        <p:guide pos="288"/>
        <p:guide pos="2880"/>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352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03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4080" y="4416111"/>
            <a:ext cx="5142244" cy="4184021"/>
          </a:xfrm>
          <a:prstGeom prst="rect">
            <a:avLst/>
          </a:prstGeom>
          <a:noFill/>
          <a:ln w="12700">
            <a:noFill/>
            <a:miter lim="800000"/>
            <a:headEnd/>
            <a:tailEnd/>
          </a:ln>
          <a:effectLst/>
        </p:spPr>
        <p:txBody>
          <a:bodyPr vert="horz" wrap="square" lIns="92383" tIns="45380" rIns="92383" bIns="4538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67" name="Rectangle 3"/>
          <p:cNvSpPr>
            <a:spLocks noGrp="1" noRot="1" noChangeAspect="1" noChangeArrowheads="1" noTextEdit="1"/>
          </p:cNvSpPr>
          <p:nvPr>
            <p:ph type="sldImg" idx="2"/>
          </p:nvPr>
        </p:nvSpPr>
        <p:spPr bwMode="auto">
          <a:xfrm>
            <a:off x="1182688" y="696913"/>
            <a:ext cx="4648200" cy="348615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40716282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Rot="1" noChangeAspect="1" noChangeArrowheads="1" noTextEdit="1"/>
          </p:cNvSpPr>
          <p:nvPr>
            <p:ph type="sldImg"/>
          </p:nvPr>
        </p:nvSpPr>
        <p:spPr>
          <a:solidFill>
            <a:srgbClr val="FFFFFF"/>
          </a:solidFill>
          <a:ln/>
        </p:spPr>
      </p:sp>
      <p:sp>
        <p:nvSpPr>
          <p:cNvPr id="52227" name="Rectangle 1027"/>
          <p:cNvSpPr>
            <a:spLocks noGrp="1" noChangeArrowheads="1"/>
          </p:cNvSpPr>
          <p:nvPr>
            <p:ph type="body" idx="1"/>
          </p:nvPr>
        </p:nvSpPr>
        <p:spPr>
          <a:solidFill>
            <a:srgbClr val="FFFFFF"/>
          </a:solidFill>
          <a:ln>
            <a:solidFill>
              <a:srgbClr val="000000"/>
            </a:solidFill>
          </a:ln>
        </p:spPr>
        <p:txBody>
          <a:bodyPr lIns="92103" tIns="46051" rIns="92103" bIns="46051"/>
          <a:lstStyle/>
          <a:p>
            <a:r>
              <a:rPr lang="en-US" smtClean="0">
                <a:latin typeface="Times New Roman" pitchFamily="18" charset="0"/>
              </a:rPr>
              <a:t>-The hydrogeologic zones within layer 3 are shown here and should provide you with a sense of how zones were allocated within a model layer.</a:t>
            </a:r>
          </a:p>
          <a:p>
            <a:r>
              <a:rPr lang="en-US" smtClean="0">
                <a:latin typeface="Times New Roman" pitchFamily="18" charset="0"/>
              </a:rPr>
              <a:t>-Inactive cells are represented with hatching and show, in this case, the encroachment of older rocks from the Lost River Range.</a:t>
            </a:r>
          </a:p>
          <a:p>
            <a:r>
              <a:rPr lang="en-US" smtClean="0">
                <a:latin typeface="Times New Roman" pitchFamily="18" charset="0"/>
              </a:rPr>
              <a:t>-Note that most of the more transmissive zones are captured in the top three layers.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p:cNvSpPr>
            <a:spLocks noGrp="1" noRot="1" noChangeAspect="1" noChangeArrowheads="1" noTextEdit="1"/>
          </p:cNvSpPr>
          <p:nvPr>
            <p:ph type="sldImg"/>
          </p:nvPr>
        </p:nvSpPr>
        <p:spPr>
          <a:solidFill>
            <a:srgbClr val="FFFFFF"/>
          </a:solidFill>
          <a:ln/>
        </p:spPr>
      </p:sp>
      <p:sp>
        <p:nvSpPr>
          <p:cNvPr id="68611" name="Rectangle 1027"/>
          <p:cNvSpPr>
            <a:spLocks noGrp="1" noChangeArrowheads="1"/>
          </p:cNvSpPr>
          <p:nvPr>
            <p:ph type="body" idx="1"/>
          </p:nvPr>
        </p:nvSpPr>
        <p:spPr>
          <a:solidFill>
            <a:srgbClr val="FFFFFF"/>
          </a:solidFill>
          <a:ln>
            <a:solidFill>
              <a:srgbClr val="000000"/>
            </a:solidFill>
          </a:ln>
        </p:spPr>
        <p:txBody>
          <a:bodyPr lIns="92089" tIns="46045" rIns="92089" bIns="46045"/>
          <a:lstStyle/>
          <a:p>
            <a:pPr marL="165261" indent="-165261" defTabSz="922627">
              <a:buFont typeface="Arial" pitchFamily="34" charset="0"/>
              <a:buChar char="•"/>
              <a:defRPr/>
            </a:pPr>
            <a:r>
              <a:rPr lang="en-US" sz="1100" dirty="0"/>
              <a:t>Solving the partial differential equation governing groundwater flow gives the hydraulic head (head) at every cell in the model domain. Direction and rate of water flow depend on differences in hydraulic head between different points in the model domain.</a:t>
            </a:r>
          </a:p>
          <a:p>
            <a:pPr marL="165261" indent="-165261" defTabSz="922627">
              <a:buFont typeface="Arial" pitchFamily="34" charset="0"/>
              <a:buChar char="•"/>
              <a:defRPr/>
            </a:pPr>
            <a:r>
              <a:rPr lang="en-US" sz="1100" dirty="0">
                <a:solidFill>
                  <a:srgbClr val="FFFF99"/>
                </a:solidFill>
              </a:rPr>
              <a:t>Are these model-derived estimates of groundwater movement consistent with results from previous and current studies on water chemistry type</a:t>
            </a:r>
            <a:r>
              <a:rPr lang="en-US" sz="1100"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marL="165261" indent="-165261">
              <a:buFont typeface="Arial" pitchFamily="34" charset="0"/>
              <a:buChar char="•"/>
            </a:pPr>
            <a:r>
              <a:rPr lang="en-US" sz="1100" dirty="0"/>
              <a:t>Olmsted (1962) defined and mapped the distribution of three principle water types (Type A, B, C) in the model area based on the cationic and anionic compositions of water from 96 wells that penetrate the upper 200 ft of the aquifer. Type A water originates from alluvial aquifer underflow (i.e. tributary valleys); Type B water originates from the basaltic lava flows (i.e. north and east of the model area); Type C water locally occurs in areas contaminated by wastewater disposal and irrigation return flow.</a:t>
            </a:r>
          </a:p>
          <a:p>
            <a:pPr marL="165261" indent="-165261">
              <a:buFont typeface="Arial" pitchFamily="34" charset="0"/>
              <a:buChar char="•"/>
            </a:pPr>
            <a:r>
              <a:rPr lang="en-US" sz="1100" dirty="0"/>
              <a:t>Buesenberg and others (2001) identified three naturally occurring water types (Type I, II, III) based on the concentrations of the trace elements lithium and fluorine, and the dissolved gas helium. Type I water is present mainly in the western part of the INL and is derived from alluvial aquifer underflow (i.e. tributary valleys); Type II water is present mainly in the southeastern part of the INL and represents a binary mixture of very old regional water and young water from locally derived rapid focused recharge; Type III water is present mainly in the northeastern part of the INL and is derived from regional aquifer underflow that is mixed with rapid focused recharge and agricultural return flow.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marL="165261" indent="-165261">
              <a:buFont typeface="Arial" pitchFamily="34" charset="0"/>
              <a:buChar char="•"/>
            </a:pPr>
            <a:r>
              <a:rPr lang="en-US" sz="1100" dirty="0"/>
              <a:t>In this study, the trace elements lithium (Li) and boron (B) were used to classify two different water types.</a:t>
            </a:r>
          </a:p>
          <a:p>
            <a:pPr marL="165261" indent="-165261">
              <a:buFont typeface="Arial" pitchFamily="34" charset="0"/>
              <a:buChar char="•"/>
            </a:pPr>
            <a:r>
              <a:rPr lang="en-US" sz="1100" dirty="0"/>
              <a:t>Concentrations of Li and B in micrograms per liter from 131 sampling sites. Concentrations of B were not available at every site.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Rot="1" noChangeAspect="1" noChangeArrowheads="1" noTextEdit="1"/>
          </p:cNvSpPr>
          <p:nvPr>
            <p:ph type="sldImg"/>
          </p:nvPr>
        </p:nvSpPr>
        <p:spPr>
          <a:solidFill>
            <a:srgbClr val="FFFFFF"/>
          </a:solidFill>
          <a:ln/>
        </p:spPr>
      </p:sp>
      <p:sp>
        <p:nvSpPr>
          <p:cNvPr id="38915"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marL="165261" indent="-165261">
              <a:buFont typeface="Arial" pitchFamily="34" charset="0"/>
              <a:buChar char="•"/>
            </a:pPr>
            <a:r>
              <a:rPr lang="en-US" sz="1100" dirty="0"/>
              <a:t>The area of interest underlies the eastern Snake River Plain (ESRP), about 200-miles long and 50- to 70-miles wide.  The plane is surrounded by mountains on three sides and rimmed by the Snake River near the edges of its eastern and southern boundaries and by canyons along its southwestern boundary. </a:t>
            </a:r>
          </a:p>
          <a:p>
            <a:pPr marL="165261" indent="-165261">
              <a:buFont typeface="Arial" pitchFamily="34" charset="0"/>
              <a:buChar char="•"/>
            </a:pPr>
            <a:r>
              <a:rPr lang="en-US" sz="1100" dirty="0"/>
              <a:t>The 1980 water-table indicate a southwest regional flow direction.</a:t>
            </a:r>
          </a:p>
          <a:p>
            <a:pPr marL="165261" indent="-165261">
              <a:buFont typeface="Arial" pitchFamily="34" charset="0"/>
              <a:buChar char="•"/>
            </a:pPr>
            <a:r>
              <a:rPr lang="en-US" sz="1100" dirty="0"/>
              <a:t>A 50-plus year history of waste disposal at the Idaho National Laboratory (INL) has resulted in measurable concentrations of contaminants in the aquifer. </a:t>
            </a:r>
          </a:p>
          <a:p>
            <a:pPr marL="165261" indent="-165261">
              <a:buFont typeface="Arial" pitchFamily="34" charset="0"/>
              <a:buChar char="•"/>
            </a:pPr>
            <a:r>
              <a:rPr lang="en-US" sz="1100" dirty="0"/>
              <a:t>Groundwater flow and contaminant transport in the aquifer were simulated by Ackerman and others (2010) at the sub-regional scale and encompasses most of the aquifer beneath the INL</a:t>
            </a:r>
            <a:r>
              <a:rPr lang="en-US" sz="1100" dirty="0" smtClean="0"/>
              <a:t>.</a:t>
            </a:r>
          </a:p>
          <a:p>
            <a:pPr marL="165261" marR="0" indent="-165261"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sz="1100" dirty="0" smtClean="0">
                <a:latin typeface="Times New Roman" pitchFamily="18" charset="0"/>
              </a:rPr>
              <a:t>A total water-level drop of approximately 3200 ft.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p:cNvSpPr>
            <a:spLocks noGrp="1" noRot="1" noChangeAspect="1" noChangeArrowheads="1" noTextEdit="1"/>
          </p:cNvSpPr>
          <p:nvPr>
            <p:ph type="sldImg"/>
          </p:nvPr>
        </p:nvSpPr>
        <p:spPr>
          <a:solidFill>
            <a:srgbClr val="FFFFFF"/>
          </a:solidFill>
          <a:ln/>
        </p:spPr>
      </p:sp>
      <p:sp>
        <p:nvSpPr>
          <p:cNvPr id="68611" name="Rectangle 1027"/>
          <p:cNvSpPr>
            <a:spLocks noGrp="1" noChangeArrowheads="1"/>
          </p:cNvSpPr>
          <p:nvPr>
            <p:ph type="body" idx="1"/>
          </p:nvPr>
        </p:nvSpPr>
        <p:spPr>
          <a:solidFill>
            <a:srgbClr val="FFFFFF"/>
          </a:solidFill>
          <a:ln>
            <a:solidFill>
              <a:srgbClr val="000000"/>
            </a:solidFill>
          </a:ln>
        </p:spPr>
        <p:txBody>
          <a:bodyPr lIns="92089" tIns="46045" rIns="92089" bIns="46045"/>
          <a:lstStyle/>
          <a:p>
            <a:endParaRPr lang="en-US" sz="1100" dirty="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a:buFontTx/>
              <a:buNone/>
            </a:pPr>
            <a:endParaRPr lang="en-US" sz="11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Rot="1" noChangeAspect="1" noChangeArrowheads="1" noTextEdit="1"/>
          </p:cNvSpPr>
          <p:nvPr>
            <p:ph type="sldImg"/>
          </p:nvPr>
        </p:nvSpPr>
        <p:spPr>
          <a:solidFill>
            <a:srgbClr val="FFFFFF"/>
          </a:solidFill>
          <a:ln/>
        </p:spPr>
      </p:sp>
      <p:sp>
        <p:nvSpPr>
          <p:cNvPr id="39939" name="Rectangle 1027"/>
          <p:cNvSpPr>
            <a:spLocks noGrp="1" noChangeArrowheads="1"/>
          </p:cNvSpPr>
          <p:nvPr>
            <p:ph type="body" idx="1"/>
          </p:nvPr>
        </p:nvSpPr>
        <p:spPr>
          <a:solidFill>
            <a:srgbClr val="FFFFFF"/>
          </a:solidFill>
          <a:ln>
            <a:solidFill>
              <a:srgbClr val="000000"/>
            </a:solidFill>
          </a:ln>
        </p:spPr>
        <p:txBody>
          <a:bodyPr lIns="92089" tIns="46045" rIns="92089" bIns="46045"/>
          <a:lstStyle/>
          <a:p>
            <a:pPr>
              <a:buFontTx/>
              <a:buChar char="•"/>
            </a:pPr>
            <a:r>
              <a:rPr lang="en-US" sz="1000" dirty="0"/>
              <a:t>The study site is located in the west-central part of the plain and within the boundaries of the Idaho National Laboratory (INL). The INL was established in 1949 to build, operate, and test nuclear reactors. A 50-plus year history of waste disposal at the INL has resulted in measurable concentrations of contaminants in the aquifer beneath the INL. The principal sources of contaminants are wastewater-disposal sites at Test Area North (TAN), the Naval Reactors Facility (NRF), the Advanced Test Reactor complex (ATR), and the Idaho Nuclear Technology and Engineering Center (INTEC). </a:t>
            </a:r>
          </a:p>
          <a:p>
            <a:pPr>
              <a:buFontTx/>
              <a:buChar char="•"/>
            </a:pPr>
            <a:r>
              <a:rPr lang="en-US" sz="1000" dirty="0"/>
              <a:t>Contaminants include trichloroethene, stronntium-90, and tritium; as well as, chlorine-36 and iodine-129 which have been detected in monitoring wells downgradient of ATR and INTEC. Note that little data is available to characterize the true areal extent and shape of these plumes. Also, it’s difficult to determine the long-term risks associated with contaminants that are present in the aquifer today or might be present in the future because of slow releases of residual contamination present in the unsaturated zone.</a:t>
            </a:r>
          </a:p>
          <a:p>
            <a:pPr>
              <a:buFontTx/>
              <a:buChar char="•"/>
            </a:pPr>
            <a:r>
              <a:rPr lang="en-US" sz="1000" dirty="0"/>
              <a:t>For more than fifty years a network of monitoring wells has recorded water-level and water-quality observations in over 200 boreholes with variable lengths of record. Most boreholes penetrate only the upper portion of the aquifer and are completed as open holes; therefore, little data is available to describe the vertical distribution of contaminants within the aquifer.</a:t>
            </a:r>
          </a:p>
          <a:p>
            <a:pPr>
              <a:buFontTx/>
              <a:buChar char="•"/>
            </a:pPr>
            <a:r>
              <a:rPr lang="en-US" sz="1000" dirty="0"/>
              <a:t>Starting in 2005, multilevel monitoring systems were installed in six boreholes within the INL to provide the necessary means to better characterize the vertical movement of water and contaminants in the aquifer. These boreholes include USGS 103, 132, 133, 134, MIDDLE 2050A, and 2051.</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26"/>
          <p:cNvSpPr>
            <a:spLocks noGrp="1" noRot="1" noChangeAspect="1" noChangeArrowheads="1" noTextEdit="1"/>
          </p:cNvSpPr>
          <p:nvPr>
            <p:ph type="sldImg"/>
          </p:nvPr>
        </p:nvSpPr>
        <p:spPr>
          <a:solidFill>
            <a:srgbClr val="FFFFFF"/>
          </a:solidFill>
          <a:ln/>
        </p:spPr>
      </p:sp>
      <p:sp>
        <p:nvSpPr>
          <p:cNvPr id="44035" name="Rectangle 1027"/>
          <p:cNvSpPr>
            <a:spLocks noGrp="1" noChangeArrowheads="1"/>
          </p:cNvSpPr>
          <p:nvPr>
            <p:ph type="body" idx="1"/>
          </p:nvPr>
        </p:nvSpPr>
        <p:spPr>
          <a:solidFill>
            <a:srgbClr val="FFFFFF"/>
          </a:solidFill>
          <a:ln>
            <a:solidFill>
              <a:srgbClr val="000000"/>
            </a:solidFill>
          </a:ln>
        </p:spPr>
        <p:txBody>
          <a:bodyPr lIns="92089" tIns="46045" rIns="92089" bIns="46045"/>
          <a:lstStyle/>
          <a:p>
            <a:pPr defTabSz="922627">
              <a:defRPr/>
            </a:pPr>
            <a:r>
              <a:rPr lang="en-US" sz="1100" dirty="0"/>
              <a:t>Fluxes across the boundaries of the model domain include:</a:t>
            </a:r>
          </a:p>
          <a:p>
            <a:pPr marL="165261" indent="-165261" defTabSz="922627">
              <a:buFont typeface="Arial" pitchFamily="34" charset="0"/>
              <a:buChar char="•"/>
              <a:defRPr/>
            </a:pPr>
            <a:r>
              <a:rPr lang="en-US" sz="1100" dirty="0"/>
              <a:t>Tributary valley underflow entering through the northwest mountain-front boundary. The tributary valleys include the Big Lost River, Little Lost River and Birch Creek.</a:t>
            </a:r>
          </a:p>
          <a:p>
            <a:pPr marL="165261" indent="-165261" defTabSz="922627">
              <a:buFont typeface="Arial" pitchFamily="34" charset="0"/>
              <a:buChar char="•"/>
              <a:defRPr/>
            </a:pPr>
            <a:r>
              <a:rPr lang="en-US" sz="1100" dirty="0"/>
              <a:t>Regional underflow entering across the northeast boundary.</a:t>
            </a:r>
          </a:p>
          <a:p>
            <a:pPr marL="165261" indent="-165261" defTabSz="922627">
              <a:buFont typeface="Arial" pitchFamily="34" charset="0"/>
              <a:buChar char="•"/>
              <a:defRPr/>
            </a:pPr>
            <a:r>
              <a:rPr lang="en-US" sz="1100" dirty="0"/>
              <a:t>No flow across the southwest flow-line boundary.</a:t>
            </a:r>
          </a:p>
          <a:p>
            <a:pPr marL="165261" indent="-165261" defTabSz="922627">
              <a:buFont typeface="Arial" pitchFamily="34" charset="0"/>
              <a:buChar char="•"/>
              <a:defRPr/>
            </a:pPr>
            <a:r>
              <a:rPr lang="en-US" sz="1100" dirty="0"/>
              <a:t>Underflow exiting through the southwest boundary.</a:t>
            </a:r>
          </a:p>
          <a:p>
            <a:pPr marL="165261" indent="-165261" defTabSz="922627">
              <a:buFont typeface="Arial" pitchFamily="34" charset="0"/>
              <a:buChar char="•"/>
              <a:defRPr/>
            </a:pPr>
            <a:r>
              <a:rPr lang="en-US" sz="1100" dirty="0"/>
              <a:t>Surface water entering the system across the water table-boundary due to precipitation recharge, irrigation infiltration, and industrial wastewater return; with groundwater withdrawals from pumping wells accounting for an internal loss of water from the system.</a:t>
            </a:r>
          </a:p>
          <a:p>
            <a:pPr marL="165261" indent="-165261" defTabSz="922627">
              <a:buFont typeface="Arial" pitchFamily="34" charset="0"/>
              <a:buChar char="•"/>
              <a:defRPr/>
            </a:pPr>
            <a:r>
              <a:rPr lang="en-US" sz="1100" dirty="0"/>
              <a:t>Flow across the base of the aquifer was assumed negligible.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26"/>
          <p:cNvSpPr>
            <a:spLocks noGrp="1" noRot="1" noChangeAspect="1" noChangeArrowheads="1" noTextEdit="1"/>
          </p:cNvSpPr>
          <p:nvPr>
            <p:ph type="sldImg"/>
          </p:nvPr>
        </p:nvSpPr>
        <p:spPr>
          <a:solidFill>
            <a:srgbClr val="FFFFFF"/>
          </a:solidFill>
          <a:ln/>
        </p:spPr>
      </p:sp>
      <p:sp>
        <p:nvSpPr>
          <p:cNvPr id="47107" name="Rectangle 1027"/>
          <p:cNvSpPr>
            <a:spLocks noGrp="1" noChangeArrowheads="1"/>
          </p:cNvSpPr>
          <p:nvPr>
            <p:ph type="body" idx="1"/>
          </p:nvPr>
        </p:nvSpPr>
        <p:spPr>
          <a:solidFill>
            <a:srgbClr val="FFFFFF"/>
          </a:solidFill>
          <a:ln>
            <a:solidFill>
              <a:srgbClr val="000000"/>
            </a:solidFill>
          </a:ln>
        </p:spPr>
        <p:txBody>
          <a:bodyPr lIns="92089" tIns="46045" rIns="92089" bIns="46045"/>
          <a:lstStyle/>
          <a:p>
            <a:pPr defTabSz="922627">
              <a:defRPr/>
            </a:pPr>
            <a:r>
              <a:rPr lang="en-US" sz="1100" dirty="0"/>
              <a:t>The thickness of the aquifer estimated from land-surface electrical-resistivity surveys and the few boreholes that penetrate to bedrock is shown here; and is at least 1,200 feet thick and may be 4,000 feet thick in the southern portion of the model domain.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p:cNvSpPr>
            <a:spLocks noGrp="1" noRot="1" noChangeAspect="1" noChangeArrowheads="1" noTextEdit="1"/>
          </p:cNvSpPr>
          <p:nvPr>
            <p:ph type="sldImg"/>
          </p:nvPr>
        </p:nvSpPr>
        <p:spPr>
          <a:solidFill>
            <a:srgbClr val="FFFFFF"/>
          </a:solidFill>
          <a:ln/>
        </p:spPr>
      </p:sp>
      <p:sp>
        <p:nvSpPr>
          <p:cNvPr id="49155" name="Rectangle 1027"/>
          <p:cNvSpPr>
            <a:spLocks noGrp="1" noChangeArrowheads="1"/>
          </p:cNvSpPr>
          <p:nvPr>
            <p:ph type="body" idx="1"/>
          </p:nvPr>
        </p:nvSpPr>
        <p:spPr>
          <a:solidFill>
            <a:srgbClr val="FFFFFF"/>
          </a:solidFill>
          <a:ln>
            <a:solidFill>
              <a:srgbClr val="000000"/>
            </a:solidFill>
          </a:ln>
        </p:spPr>
        <p:txBody>
          <a:bodyPr lIns="92089" tIns="46045" rIns="92089" bIns="46045"/>
          <a:lstStyle/>
          <a:p>
            <a:pPr marL="165261" indent="-165261" defTabSz="922627">
              <a:buFont typeface="Arial" pitchFamily="34" charset="0"/>
              <a:buChar char="•"/>
              <a:defRPr/>
            </a:pPr>
            <a:r>
              <a:rPr lang="en-US" sz="1100" dirty="0"/>
              <a:t>Steady-state groundwater flow conditions were simulated using MODFLOW 2000, a USGS three-dimensional finite-difference model. Active and inactive cells are used to define the models spatial domain.</a:t>
            </a:r>
          </a:p>
          <a:p>
            <a:pPr marL="165261" indent="-165261" defTabSz="922627">
              <a:buFont typeface="Arial" pitchFamily="34" charset="0"/>
              <a:buChar char="•"/>
              <a:defRPr/>
            </a:pPr>
            <a:r>
              <a:rPr lang="en-US" sz="1100" dirty="0"/>
              <a:t>Boundary conditions include specified flow cells along the northwest mountain front boundary and northeast regional-underflow boundary, and head-dependent flow cells along the southwest boundary. </a:t>
            </a:r>
          </a:p>
          <a:p>
            <a:pPr marL="165261" indent="-165261" defTabSz="922627">
              <a:buFont typeface="Arial" pitchFamily="34" charset="0"/>
              <a:buChar char="•"/>
              <a:defRPr/>
            </a:pPr>
            <a:r>
              <a:rPr lang="en-US" sz="1100" dirty="0"/>
              <a:t>Cell size and shape are uniform within the aerial extent of the model domain with a spatial resolution of 0.25 mi</a:t>
            </a:r>
            <a:r>
              <a:rPr lang="en-US" sz="1100" baseline="30000" dirty="0"/>
              <a:t>2</a:t>
            </a:r>
            <a:r>
              <a:rPr lang="en-US" sz="1100" dirty="0"/>
              <a:t>.</a:t>
            </a:r>
          </a:p>
          <a:p>
            <a:pPr marL="165261" indent="-165261" defTabSz="922627">
              <a:buFont typeface="Arial" pitchFamily="34" charset="0"/>
              <a:buChar char="•"/>
              <a:defRPr/>
            </a:pPr>
            <a:r>
              <a:rPr lang="en-US" sz="1100" dirty="0"/>
              <a:t>Each cell is described using a rectangular prism with a vertical thickness that varies with depth. The finite-difference grid extends into the vertical dimension using layers of cells.</a:t>
            </a:r>
          </a:p>
          <a:p>
            <a:pPr defTabSz="922627">
              <a:buFontTx/>
              <a:buChar char="•"/>
              <a:defRPr/>
            </a:pPr>
            <a:endParaRPr lang="en-US" sz="11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solidFill>
            <a:srgbClr val="FFFFFF"/>
          </a:solidFill>
          <a:ln/>
        </p:spPr>
      </p:sp>
      <p:sp>
        <p:nvSpPr>
          <p:cNvPr id="50179" name="Rectangle 1027"/>
          <p:cNvSpPr>
            <a:spLocks noGrp="1" noChangeArrowheads="1"/>
          </p:cNvSpPr>
          <p:nvPr>
            <p:ph type="body" idx="1"/>
          </p:nvPr>
        </p:nvSpPr>
        <p:spPr>
          <a:solidFill>
            <a:srgbClr val="FFFFFF"/>
          </a:solidFill>
          <a:ln>
            <a:solidFill>
              <a:srgbClr val="000000"/>
            </a:solidFill>
          </a:ln>
        </p:spPr>
        <p:txBody>
          <a:bodyPr lIns="92103" tIns="46051" rIns="92103" bIns="46051"/>
          <a:lstStyle/>
          <a:p>
            <a:r>
              <a:rPr lang="en-US" smtClean="0">
                <a:latin typeface="Times New Roman" pitchFamily="18" charset="0"/>
              </a:rPr>
              <a:t>-The finite-difference grid is extended into the vertical dimension using layers of cells. The vertical grid spacing consists of six layers of varying thickness:</a:t>
            </a:r>
          </a:p>
          <a:p>
            <a:r>
              <a:rPr lang="en-US" smtClean="0">
                <a:latin typeface="Times New Roman" pitchFamily="18" charset="0"/>
              </a:rPr>
              <a:t>-[[NEXT]] Layer 1 is approximately 100 feet thick, and extends down from the water-table;</a:t>
            </a:r>
          </a:p>
          <a:p>
            <a:r>
              <a:rPr lang="en-US" smtClean="0">
                <a:latin typeface="Times New Roman" pitchFamily="18" charset="0"/>
              </a:rPr>
              <a:t>-[[NEXT]] Layer 2 is 100 feet thick;</a:t>
            </a:r>
          </a:p>
          <a:p>
            <a:r>
              <a:rPr lang="en-US" smtClean="0">
                <a:latin typeface="Times New Roman" pitchFamily="18" charset="0"/>
              </a:rPr>
              <a:t>-[[NEXT]] Layer 3 is 0 to 100 feet thick;</a:t>
            </a:r>
          </a:p>
          <a:p>
            <a:r>
              <a:rPr lang="en-US" smtClean="0">
                <a:latin typeface="Times New Roman" pitchFamily="18" charset="0"/>
              </a:rPr>
              <a:t>-[[NEXT]] Layer 4 is 0 to 200 feet thick;</a:t>
            </a:r>
          </a:p>
          <a:p>
            <a:r>
              <a:rPr lang="en-US" smtClean="0">
                <a:latin typeface="Times New Roman" pitchFamily="18" charset="0"/>
              </a:rPr>
              <a:t>-[[NEXT]] Layer 5 is 0 to 300 feet thick; and</a:t>
            </a:r>
          </a:p>
          <a:p>
            <a:r>
              <a:rPr lang="en-US" smtClean="0">
                <a:latin typeface="Times New Roman" pitchFamily="18" charset="0"/>
              </a:rPr>
              <a:t>-[[NEXT]] Layer 6 is 0 to about thirty-three hundred feet thick and extends down to the base of the aquifer.</a:t>
            </a:r>
          </a:p>
          <a:p>
            <a:endParaRPr 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Rot="1" noChangeAspect="1" noChangeArrowheads="1" noTextEdit="1"/>
          </p:cNvSpPr>
          <p:nvPr>
            <p:ph type="sldImg"/>
          </p:nvPr>
        </p:nvSpPr>
        <p:spPr>
          <a:solidFill>
            <a:srgbClr val="FFFFFF"/>
          </a:solidFill>
          <a:ln/>
        </p:spPr>
      </p:sp>
      <p:sp>
        <p:nvSpPr>
          <p:cNvPr id="52227" name="Rectangle 1027"/>
          <p:cNvSpPr>
            <a:spLocks noGrp="1" noChangeArrowheads="1"/>
          </p:cNvSpPr>
          <p:nvPr>
            <p:ph type="body" idx="1"/>
          </p:nvPr>
        </p:nvSpPr>
        <p:spPr>
          <a:solidFill>
            <a:srgbClr val="FFFFFF"/>
          </a:solidFill>
          <a:ln>
            <a:solidFill>
              <a:srgbClr val="000000"/>
            </a:solidFill>
          </a:ln>
        </p:spPr>
        <p:txBody>
          <a:bodyPr lIns="92103" tIns="46051" rIns="92103" bIns="46051"/>
          <a:lstStyle/>
          <a:p>
            <a:r>
              <a:rPr lang="en-US" smtClean="0">
                <a:latin typeface="Times New Roman" pitchFamily="18" charset="0"/>
              </a:rPr>
              <a:t>-The hydrogeologic zones within layer 3 are shown here and should provide you with a sense of how zones were allocated within a model layer.</a:t>
            </a:r>
          </a:p>
          <a:p>
            <a:r>
              <a:rPr lang="en-US" smtClean="0">
                <a:latin typeface="Times New Roman" pitchFamily="18" charset="0"/>
              </a:rPr>
              <a:t>-Inactive cells are represented with hatching and show, in this case, the encroachment of older rocks from the Lost River Range.</a:t>
            </a:r>
          </a:p>
          <a:p>
            <a:r>
              <a:rPr lang="en-US" smtClean="0">
                <a:latin typeface="Times New Roman" pitchFamily="18" charset="0"/>
              </a:rPr>
              <a:t>-Note that most of the more transmissive zones are captured in the top three layers.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auto">
          <a:xfrm>
            <a:off x="404813" y="6057900"/>
            <a:ext cx="1897062" cy="393700"/>
          </a:xfrm>
          <a:prstGeom prst="rect">
            <a:avLst/>
          </a:prstGeom>
          <a:noFill/>
          <a:ln w="12700">
            <a:noFill/>
            <a:miter lim="800000"/>
            <a:headEnd/>
            <a:tailEnd/>
          </a:ln>
          <a:effectLst/>
        </p:spPr>
        <p:txBody>
          <a:bodyPr wrap="none" lIns="88900" tIns="44450" rIns="88900" bIns="44450">
            <a:spAutoFit/>
          </a:bodyPr>
          <a:lstStyle/>
          <a:p>
            <a:pPr defTabSz="885825">
              <a:defRPr/>
            </a:pPr>
            <a:r>
              <a:rPr lang="en-US" sz="1000">
                <a:solidFill>
                  <a:schemeClr val="bg1"/>
                </a:solidFill>
              </a:rPr>
              <a:t>U.S. Department of the Interior</a:t>
            </a:r>
          </a:p>
          <a:p>
            <a:pPr defTabSz="885825">
              <a:defRPr/>
            </a:pPr>
            <a:r>
              <a:rPr lang="en-US" sz="1000">
                <a:solidFill>
                  <a:schemeClr val="bg1"/>
                </a:solidFill>
              </a:rPr>
              <a:t>U.S. Geological Survey</a:t>
            </a:r>
          </a:p>
        </p:txBody>
      </p:sp>
      <p:pic>
        <p:nvPicPr>
          <p:cNvPr id="5" name="Picture 9" descr="Image of large USGS Identifier"/>
          <p:cNvPicPr>
            <a:picLocks noChangeAspect="1" noChangeArrowheads="1"/>
          </p:cNvPicPr>
          <p:nvPr/>
        </p:nvPicPr>
        <p:blipFill>
          <a:blip r:embed="rId2">
            <a:lum bright="-100000"/>
          </a:blip>
          <a:srcRect/>
          <a:stretch>
            <a:fillRect/>
          </a:stretch>
        </p:blipFill>
        <p:spPr bwMode="auto">
          <a:xfrm>
            <a:off x="457200" y="512763"/>
            <a:ext cx="2057400" cy="757237"/>
          </a:xfrm>
          <a:prstGeom prst="rect">
            <a:avLst/>
          </a:prstGeom>
          <a:noFill/>
          <a:ln w="9525">
            <a:noFill/>
            <a:miter lim="800000"/>
            <a:headEnd/>
            <a:tailEnd/>
          </a:ln>
        </p:spPr>
      </p:pic>
      <p:sp>
        <p:nvSpPr>
          <p:cNvPr id="104450" name="Rectangle 2"/>
          <p:cNvSpPr>
            <a:spLocks noGrp="1" noChangeArrowheads="1"/>
          </p:cNvSpPr>
          <p:nvPr>
            <p:ph type="ctrTitle"/>
          </p:nvPr>
        </p:nvSpPr>
        <p:spPr>
          <a:xfrm>
            <a:off x="457200" y="2493963"/>
            <a:ext cx="8001000" cy="725487"/>
          </a:xfrm>
        </p:spPr>
        <p:txBody>
          <a:bodyPr/>
          <a:lstStyle>
            <a:lvl1pPr>
              <a:defRPr sz="4400"/>
            </a:lvl1pPr>
          </a:lstStyle>
          <a:p>
            <a:r>
              <a:rPr lang="en-US"/>
              <a:t>Click to edit Master title style</a:t>
            </a:r>
          </a:p>
        </p:txBody>
      </p:sp>
      <p:sp>
        <p:nvSpPr>
          <p:cNvPr id="104451" name="Rectangle 3"/>
          <p:cNvSpPr>
            <a:spLocks noGrp="1" noChangeArrowheads="1"/>
          </p:cNvSpPr>
          <p:nvPr>
            <p:ph type="subTitle" idx="1"/>
          </p:nvPr>
        </p:nvSpPr>
        <p:spPr>
          <a:xfrm>
            <a:off x="450850" y="3886200"/>
            <a:ext cx="7321550" cy="515938"/>
          </a:xfrm>
        </p:spPr>
        <p:txBody>
          <a:bodyPr/>
          <a:lstStyle>
            <a:lvl1pPr marL="0" indent="0">
              <a:buFont typeface="Wingdings" pitchFamily="2" charset="2"/>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79438"/>
            <a:ext cx="2057400" cy="3078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79438"/>
            <a:ext cx="6019800" cy="3078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7988"/>
            <a:ext cx="4038600" cy="1979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7988"/>
            <a:ext cx="4038600" cy="1979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79438"/>
            <a:ext cx="8226425" cy="611187"/>
          </a:xfrm>
          <a:prstGeom prst="rect">
            <a:avLst/>
          </a:prstGeom>
          <a:noFill/>
          <a:ln w="12700">
            <a:noFill/>
            <a:miter lim="800000"/>
            <a:headEnd/>
            <a:tailEnd/>
          </a:ln>
        </p:spPr>
        <p:txBody>
          <a:bodyPr vert="horz" wrap="square" lIns="45720" tIns="44450" rIns="45720" bIns="44450" numCol="1" anchor="ctr" anchorCtr="0" compatLnSpc="1">
            <a:prstTxWarp prst="textNoShape">
              <a:avLst/>
            </a:prstTxWarp>
            <a:spAutoFit/>
          </a:bodyPr>
          <a:lstStyle/>
          <a:p>
            <a:pPr lvl="0"/>
            <a:r>
              <a:rPr lang="en-US" smtClean="0"/>
              <a:t>Click to edit Master </a:t>
            </a:r>
          </a:p>
        </p:txBody>
      </p:sp>
      <p:sp>
        <p:nvSpPr>
          <p:cNvPr id="1027" name="Rectangle 3"/>
          <p:cNvSpPr>
            <a:spLocks noGrp="1" noChangeArrowheads="1"/>
          </p:cNvSpPr>
          <p:nvPr>
            <p:ph type="body" idx="1"/>
          </p:nvPr>
        </p:nvSpPr>
        <p:spPr bwMode="auto">
          <a:xfrm>
            <a:off x="457200" y="1677988"/>
            <a:ext cx="8229600" cy="1979612"/>
          </a:xfrm>
          <a:prstGeom prst="rect">
            <a:avLst/>
          </a:prstGeom>
          <a:noFill/>
          <a:ln w="12700">
            <a:noFill/>
            <a:miter lim="800000"/>
            <a:headEnd/>
            <a:tailEnd/>
          </a:ln>
        </p:spPr>
        <p:txBody>
          <a:bodyPr vert="horz" wrap="square" lIns="45720" tIns="44450" rIns="45720" bIns="44450" numCol="1" anchor="t" anchorCtr="0" compatLnSpc="1">
            <a:prstTxWarp prst="textNoShape">
              <a:avLst/>
            </a:prstTxWarp>
            <a:spAutoFit/>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11" descr="Image of small USGS Identifier"/>
          <p:cNvPicPr>
            <a:picLocks noChangeAspect="1" noChangeArrowheads="1"/>
          </p:cNvPicPr>
          <p:nvPr/>
        </p:nvPicPr>
        <p:blipFill>
          <a:blip r:embed="rId13">
            <a:lum bright="-100000"/>
          </a:blip>
          <a:srcRect/>
          <a:stretch>
            <a:fillRect/>
          </a:stretch>
        </p:blipFill>
        <p:spPr bwMode="auto">
          <a:xfrm>
            <a:off x="457200" y="6096000"/>
            <a:ext cx="1143000" cy="4206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433" r:id="rId1"/>
    <p:sldLayoutId id="2147485434" r:id="rId2"/>
    <p:sldLayoutId id="2147485435" r:id="rId3"/>
    <p:sldLayoutId id="2147485436" r:id="rId4"/>
    <p:sldLayoutId id="2147485437" r:id="rId5"/>
    <p:sldLayoutId id="2147485438" r:id="rId6"/>
    <p:sldLayoutId id="2147485439" r:id="rId7"/>
    <p:sldLayoutId id="2147485440" r:id="rId8"/>
    <p:sldLayoutId id="2147485441" r:id="rId9"/>
    <p:sldLayoutId id="2147485442" r:id="rId10"/>
    <p:sldLayoutId id="2147485443" r:id="rId11"/>
  </p:sldLayoutIdLst>
  <p:txStyles>
    <p:titleStyle>
      <a:lvl1pPr algn="l" rtl="0" eaLnBrk="0" fontAlgn="base" hangingPunct="0">
        <a:lnSpc>
          <a:spcPct val="95000"/>
        </a:lnSpc>
        <a:spcBef>
          <a:spcPct val="0"/>
        </a:spcBef>
        <a:spcAft>
          <a:spcPct val="0"/>
        </a:spcAft>
        <a:defRPr sz="3600" b="1">
          <a:solidFill>
            <a:schemeClr val="bg1"/>
          </a:solidFill>
          <a:latin typeface="+mj-lt"/>
          <a:ea typeface="+mj-ea"/>
          <a:cs typeface="+mj-cs"/>
        </a:defRPr>
      </a:lvl1pPr>
      <a:lvl2pPr algn="l" rtl="0" eaLnBrk="0" fontAlgn="base" hangingPunct="0">
        <a:lnSpc>
          <a:spcPct val="95000"/>
        </a:lnSpc>
        <a:spcBef>
          <a:spcPct val="0"/>
        </a:spcBef>
        <a:spcAft>
          <a:spcPct val="0"/>
        </a:spcAft>
        <a:defRPr sz="3600" b="1">
          <a:solidFill>
            <a:schemeClr val="bg1"/>
          </a:solidFill>
          <a:latin typeface="Arial" charset="0"/>
        </a:defRPr>
      </a:lvl2pPr>
      <a:lvl3pPr algn="l" rtl="0" eaLnBrk="0" fontAlgn="base" hangingPunct="0">
        <a:lnSpc>
          <a:spcPct val="95000"/>
        </a:lnSpc>
        <a:spcBef>
          <a:spcPct val="0"/>
        </a:spcBef>
        <a:spcAft>
          <a:spcPct val="0"/>
        </a:spcAft>
        <a:defRPr sz="3600" b="1">
          <a:solidFill>
            <a:schemeClr val="bg1"/>
          </a:solidFill>
          <a:latin typeface="Arial" charset="0"/>
        </a:defRPr>
      </a:lvl3pPr>
      <a:lvl4pPr algn="l" rtl="0" eaLnBrk="0" fontAlgn="base" hangingPunct="0">
        <a:lnSpc>
          <a:spcPct val="95000"/>
        </a:lnSpc>
        <a:spcBef>
          <a:spcPct val="0"/>
        </a:spcBef>
        <a:spcAft>
          <a:spcPct val="0"/>
        </a:spcAft>
        <a:defRPr sz="3600" b="1">
          <a:solidFill>
            <a:schemeClr val="bg1"/>
          </a:solidFill>
          <a:latin typeface="Arial" charset="0"/>
        </a:defRPr>
      </a:lvl4pPr>
      <a:lvl5pPr algn="l" rtl="0" eaLnBrk="0" fontAlgn="base" hangingPunct="0">
        <a:lnSpc>
          <a:spcPct val="95000"/>
        </a:lnSpc>
        <a:spcBef>
          <a:spcPct val="0"/>
        </a:spcBef>
        <a:spcAft>
          <a:spcPct val="0"/>
        </a:spcAft>
        <a:defRPr sz="3600" b="1">
          <a:solidFill>
            <a:schemeClr val="bg1"/>
          </a:solidFill>
          <a:latin typeface="Arial" charset="0"/>
        </a:defRPr>
      </a:lvl5pPr>
      <a:lvl6pPr marL="457200" algn="l" rtl="0" eaLnBrk="0" fontAlgn="base" hangingPunct="0">
        <a:lnSpc>
          <a:spcPct val="95000"/>
        </a:lnSpc>
        <a:spcBef>
          <a:spcPct val="0"/>
        </a:spcBef>
        <a:spcAft>
          <a:spcPct val="0"/>
        </a:spcAft>
        <a:defRPr sz="3600" b="1">
          <a:solidFill>
            <a:schemeClr val="bg1"/>
          </a:solidFill>
          <a:latin typeface="Arial" charset="0"/>
        </a:defRPr>
      </a:lvl6pPr>
      <a:lvl7pPr marL="914400" algn="l" rtl="0" eaLnBrk="0" fontAlgn="base" hangingPunct="0">
        <a:lnSpc>
          <a:spcPct val="95000"/>
        </a:lnSpc>
        <a:spcBef>
          <a:spcPct val="0"/>
        </a:spcBef>
        <a:spcAft>
          <a:spcPct val="0"/>
        </a:spcAft>
        <a:defRPr sz="3600" b="1">
          <a:solidFill>
            <a:schemeClr val="bg1"/>
          </a:solidFill>
          <a:latin typeface="Arial" charset="0"/>
        </a:defRPr>
      </a:lvl7pPr>
      <a:lvl8pPr marL="1371600" algn="l" rtl="0" eaLnBrk="0" fontAlgn="base" hangingPunct="0">
        <a:lnSpc>
          <a:spcPct val="95000"/>
        </a:lnSpc>
        <a:spcBef>
          <a:spcPct val="0"/>
        </a:spcBef>
        <a:spcAft>
          <a:spcPct val="0"/>
        </a:spcAft>
        <a:defRPr sz="3600" b="1">
          <a:solidFill>
            <a:schemeClr val="bg1"/>
          </a:solidFill>
          <a:latin typeface="Arial" charset="0"/>
        </a:defRPr>
      </a:lvl8pPr>
      <a:lvl9pPr marL="1828800" algn="l" rtl="0" eaLnBrk="0" fontAlgn="base" hangingPunct="0">
        <a:lnSpc>
          <a:spcPct val="95000"/>
        </a:lnSpc>
        <a:spcBef>
          <a:spcPct val="0"/>
        </a:spcBef>
        <a:spcAft>
          <a:spcPct val="0"/>
        </a:spcAft>
        <a:defRPr sz="3600" b="1">
          <a:solidFill>
            <a:schemeClr val="bg1"/>
          </a:solidFill>
          <a:latin typeface="Arial" charset="0"/>
        </a:defRPr>
      </a:lvl9pPr>
    </p:titleStyle>
    <p:bodyStyle>
      <a:lvl1pPr marL="342900" indent="-342900" algn="l" rtl="0" eaLnBrk="0" fontAlgn="base" hangingPunct="0">
        <a:spcBef>
          <a:spcPct val="20000"/>
        </a:spcBef>
        <a:spcAft>
          <a:spcPct val="0"/>
        </a:spcAft>
        <a:buClr>
          <a:srgbClr val="FAFD00"/>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AFD00"/>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AFD00"/>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wmf"/><Relationship Id="rId5" Type="http://schemas.openxmlformats.org/officeDocument/2006/relationships/oleObject" Target="../embeddings/oleObject1.bin"/><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404813" y="6057900"/>
            <a:ext cx="2016125" cy="393700"/>
          </a:xfrm>
          <a:prstGeom prst="rect">
            <a:avLst/>
          </a:prstGeom>
          <a:noFill/>
          <a:ln w="12700">
            <a:noFill/>
            <a:miter lim="800000"/>
            <a:headEnd/>
            <a:tailEnd/>
          </a:ln>
        </p:spPr>
        <p:txBody>
          <a:bodyPr wrap="none" lIns="88900" tIns="44450" rIns="88900" bIns="44450">
            <a:spAutoFit/>
          </a:bodyPr>
          <a:lstStyle/>
          <a:p>
            <a:pPr defTabSz="885825"/>
            <a:r>
              <a:rPr lang="en-US" sz="1000" b="1" dirty="0"/>
              <a:t>U.S. Department of the Interior</a:t>
            </a:r>
          </a:p>
          <a:p>
            <a:pPr defTabSz="885825"/>
            <a:r>
              <a:rPr lang="en-US" sz="1000" b="1" dirty="0"/>
              <a:t>U.S. Geological Survey</a:t>
            </a:r>
          </a:p>
        </p:txBody>
      </p:sp>
      <p:sp>
        <p:nvSpPr>
          <p:cNvPr id="5" name="TextBox 4"/>
          <p:cNvSpPr txBox="1"/>
          <p:nvPr/>
        </p:nvSpPr>
        <p:spPr>
          <a:xfrm>
            <a:off x="533400" y="533400"/>
            <a:ext cx="8000999" cy="2062103"/>
          </a:xfrm>
          <a:prstGeom prst="rect">
            <a:avLst/>
          </a:prstGeom>
          <a:noFill/>
        </p:spPr>
        <p:txBody>
          <a:bodyPr wrap="square" rtlCol="0">
            <a:spAutoFit/>
          </a:bodyPr>
          <a:lstStyle/>
          <a:p>
            <a:r>
              <a:rPr lang="en-US" sz="3200" b="1" dirty="0" smtClean="0"/>
              <a:t>A comparison of USGS 3-D model estimates of groundwater source areas and velocities to independently-derived estimates, INL and vicinity</a:t>
            </a:r>
            <a:endParaRPr lang="en-US" sz="3200" b="1" dirty="0"/>
          </a:p>
        </p:txBody>
      </p:sp>
      <p:sp>
        <p:nvSpPr>
          <p:cNvPr id="8" name="TextBox 7"/>
          <p:cNvSpPr txBox="1"/>
          <p:nvPr/>
        </p:nvSpPr>
        <p:spPr>
          <a:xfrm>
            <a:off x="533400" y="3886200"/>
            <a:ext cx="5867400" cy="461665"/>
          </a:xfrm>
          <a:prstGeom prst="rect">
            <a:avLst/>
          </a:prstGeom>
          <a:noFill/>
        </p:spPr>
        <p:txBody>
          <a:bodyPr wrap="square" rtlCol="0">
            <a:spAutoFit/>
          </a:bodyPr>
          <a:lstStyle/>
          <a:p>
            <a:r>
              <a:rPr lang="en-US" sz="2400" dirty="0" smtClean="0"/>
              <a:t>Jason C. Fisher, Joseph P. Rousseau, </a:t>
            </a:r>
            <a:endParaRPr lang="en-US" sz="2400" dirty="0"/>
          </a:p>
        </p:txBody>
      </p:sp>
      <p:sp>
        <p:nvSpPr>
          <p:cNvPr id="9" name="TextBox 8"/>
          <p:cNvSpPr txBox="1"/>
          <p:nvPr/>
        </p:nvSpPr>
        <p:spPr>
          <a:xfrm>
            <a:off x="533400" y="4338935"/>
            <a:ext cx="6588125" cy="461665"/>
          </a:xfrm>
          <a:prstGeom prst="rect">
            <a:avLst/>
          </a:prstGeom>
          <a:noFill/>
        </p:spPr>
        <p:txBody>
          <a:bodyPr wrap="square" rtlCol="0">
            <a:spAutoFit/>
          </a:bodyPr>
          <a:lstStyle/>
          <a:p>
            <a:r>
              <a:rPr lang="en-US" sz="2400" dirty="0" smtClean="0"/>
              <a:t>Roy C. Bartholomay, and Gordon W. Rattray</a:t>
            </a:r>
            <a:endParaRPr lang="en-US" sz="2400" dirty="0"/>
          </a:p>
        </p:txBody>
      </p:sp>
      <p:pic>
        <p:nvPicPr>
          <p:cNvPr id="10" name="Picture 7" descr="Image of small USGS Identifie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black">
          <a:xfrm>
            <a:off x="7543800" y="6096000"/>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192946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72400" y="457200"/>
            <a:ext cx="685800" cy="584775"/>
          </a:xfrm>
          <a:prstGeom prst="rect">
            <a:avLst/>
          </a:prstGeom>
          <a:noFill/>
        </p:spPr>
        <p:txBody>
          <a:bodyPr wrap="square" rtlCol="0">
            <a:spAutoFit/>
          </a:bodyPr>
          <a:lstStyle/>
          <a:p>
            <a:r>
              <a:rPr lang="en-US" sz="3200" dirty="0" smtClean="0"/>
              <a:t>L6</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714" y="705606"/>
            <a:ext cx="6004572" cy="5446787"/>
          </a:xfrm>
          <a:prstGeom prst="rect">
            <a:avLst/>
          </a:prstGeom>
        </p:spPr>
      </p:pic>
    </p:spTree>
    <p:extLst>
      <p:ext uri="{BB962C8B-B14F-4D97-AF65-F5344CB8AC3E}">
        <p14:creationId xmlns:p14="http://schemas.microsoft.com/office/powerpoint/2010/main" val="31125753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5" descr="SteadyState_Head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212" y="1914525"/>
            <a:ext cx="731678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1128019430"/>
              </p:ext>
            </p:extLst>
          </p:nvPr>
        </p:nvGraphicFramePr>
        <p:xfrm>
          <a:off x="973931" y="914400"/>
          <a:ext cx="7196138" cy="762000"/>
        </p:xfrm>
        <a:graphic>
          <a:graphicData uri="http://schemas.openxmlformats.org/presentationml/2006/ole">
            <mc:AlternateContent xmlns:mc="http://schemas.openxmlformats.org/markup-compatibility/2006">
              <mc:Choice xmlns:v="urn:schemas-microsoft-com:vml" Requires="v">
                <p:oleObj spid="_x0000_s2094" name="Equation" r:id="rId5" imgW="4317840" imgH="457200" progId="Equation.DSMT4">
                  <p:embed/>
                </p:oleObj>
              </mc:Choice>
              <mc:Fallback>
                <p:oleObj name="Equation" r:id="rId5" imgW="4317840" imgH="457200" progId="Equation.DSMT4">
                  <p:embed/>
                  <p:pic>
                    <p:nvPicPr>
                      <p:cNvPr id="0" name=""/>
                      <p:cNvPicPr/>
                      <p:nvPr/>
                    </p:nvPicPr>
                    <p:blipFill>
                      <a:blip r:embed="rId6"/>
                      <a:stretch>
                        <a:fillRect/>
                      </a:stretch>
                    </p:blipFill>
                    <p:spPr>
                      <a:xfrm>
                        <a:off x="973931" y="914400"/>
                        <a:ext cx="7196138" cy="762000"/>
                      </a:xfrm>
                      <a:prstGeom prst="rect">
                        <a:avLst/>
                      </a:prstGeom>
                    </p:spPr>
                  </p:pic>
                </p:oleObj>
              </mc:Fallback>
            </mc:AlternateContent>
          </a:graphicData>
        </a:graphic>
      </p:graphicFrame>
    </p:spTree>
    <p:extLst>
      <p:ext uri="{BB962C8B-B14F-4D97-AF65-F5344CB8AC3E}">
        <p14:creationId xmlns:p14="http://schemas.microsoft.com/office/powerpoint/2010/main" val="73614482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903" y="688842"/>
            <a:ext cx="8266193" cy="54803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903" y="688842"/>
            <a:ext cx="8266193" cy="548031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759" y="688842"/>
            <a:ext cx="8284481" cy="5480315"/>
          </a:xfrm>
          <a:prstGeom prst="rect">
            <a:avLst/>
          </a:prstGeom>
        </p:spPr>
      </p:pic>
    </p:spTree>
    <p:extLst>
      <p:ext uri="{BB962C8B-B14F-4D97-AF65-F5344CB8AC3E}">
        <p14:creationId xmlns:p14="http://schemas.microsoft.com/office/powerpoint/2010/main" val="25408803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134" y="667506"/>
            <a:ext cx="6141732" cy="552298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spTree>
    <p:extLst>
      <p:ext uri="{BB962C8B-B14F-4D97-AF65-F5344CB8AC3E}">
        <p14:creationId xmlns:p14="http://schemas.microsoft.com/office/powerpoint/2010/main" val="3694751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6122" y="899155"/>
            <a:ext cx="5571755" cy="5059690"/>
          </a:xfrm>
          <a:prstGeom prst="rect">
            <a:avLst/>
          </a:prstGeom>
        </p:spPr>
      </p:pic>
    </p:spTree>
    <p:extLst>
      <p:ext uri="{BB962C8B-B14F-4D97-AF65-F5344CB8AC3E}">
        <p14:creationId xmlns:p14="http://schemas.microsoft.com/office/powerpoint/2010/main" val="132127657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 y="688842"/>
            <a:ext cx="8333249" cy="54803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 y="688842"/>
            <a:ext cx="8333249" cy="548031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520" y="688842"/>
            <a:ext cx="8333249" cy="5480315"/>
          </a:xfrm>
          <a:prstGeom prst="rect">
            <a:avLst/>
          </a:prstGeom>
        </p:spPr>
      </p:pic>
    </p:spTree>
    <p:extLst>
      <p:ext uri="{BB962C8B-B14F-4D97-AF65-F5344CB8AC3E}">
        <p14:creationId xmlns:p14="http://schemas.microsoft.com/office/powerpoint/2010/main" val="326321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 y="688842"/>
            <a:ext cx="8333249" cy="5480315"/>
          </a:xfrm>
          <a:prstGeom prst="rect">
            <a:avLst/>
          </a:prstGeom>
        </p:spPr>
      </p:pic>
    </p:spTree>
    <p:extLst>
      <p:ext uri="{BB962C8B-B14F-4D97-AF65-F5344CB8AC3E}">
        <p14:creationId xmlns:p14="http://schemas.microsoft.com/office/powerpoint/2010/main" val="66444690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 y="688842"/>
            <a:ext cx="8333249" cy="5480315"/>
          </a:xfrm>
          <a:prstGeom prst="rect">
            <a:avLst/>
          </a:prstGeom>
        </p:spPr>
      </p:pic>
    </p:spTree>
    <p:extLst>
      <p:ext uri="{BB962C8B-B14F-4D97-AF65-F5344CB8AC3E}">
        <p14:creationId xmlns:p14="http://schemas.microsoft.com/office/powerpoint/2010/main" val="164569242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739" y="979927"/>
            <a:ext cx="8604522" cy="489814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739" y="979927"/>
            <a:ext cx="8604522" cy="4898146"/>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739" y="979927"/>
            <a:ext cx="8604522" cy="4898146"/>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739" y="979927"/>
            <a:ext cx="8604522" cy="4898146"/>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739" y="979927"/>
            <a:ext cx="8604522" cy="4898146"/>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739" y="979927"/>
            <a:ext cx="8604522" cy="4898146"/>
          </a:xfrm>
          <a:prstGeom prst="rect">
            <a:avLst/>
          </a:prstGeom>
        </p:spPr>
      </p:pic>
    </p:spTree>
    <p:extLst>
      <p:ext uri="{BB962C8B-B14F-4D97-AF65-F5344CB8AC3E}">
        <p14:creationId xmlns:p14="http://schemas.microsoft.com/office/powerpoint/2010/main" val="852026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51" y="659886"/>
            <a:ext cx="8336297" cy="553822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851" y="659886"/>
            <a:ext cx="8336297" cy="553822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851" y="659886"/>
            <a:ext cx="8336297" cy="553822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851" y="659886"/>
            <a:ext cx="8336297" cy="553822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3851" y="659886"/>
            <a:ext cx="8336297" cy="5538227"/>
          </a:xfrm>
          <a:prstGeom prst="rect">
            <a:avLst/>
          </a:prstGeom>
        </p:spPr>
      </p:pic>
    </p:spTree>
    <p:extLst>
      <p:ext uri="{BB962C8B-B14F-4D97-AF65-F5344CB8AC3E}">
        <p14:creationId xmlns:p14="http://schemas.microsoft.com/office/powerpoint/2010/main" val="3114726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94" y="702945"/>
            <a:ext cx="4217670" cy="5452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4710741" y="702945"/>
            <a:ext cx="3976059" cy="4708981"/>
            <a:chOff x="4710741" y="702945"/>
            <a:chExt cx="3976059" cy="4708981"/>
          </a:xfrm>
        </p:grpSpPr>
        <p:sp>
          <p:nvSpPr>
            <p:cNvPr id="3" name="TextBox 2"/>
            <p:cNvSpPr txBox="1"/>
            <p:nvPr/>
          </p:nvSpPr>
          <p:spPr>
            <a:xfrm>
              <a:off x="5257800" y="702945"/>
              <a:ext cx="3429000" cy="4708981"/>
            </a:xfrm>
            <a:prstGeom prst="rect">
              <a:avLst/>
            </a:prstGeom>
            <a:noFill/>
          </p:spPr>
          <p:txBody>
            <a:bodyPr wrap="square" rtlCol="0">
              <a:spAutoFit/>
            </a:bodyPr>
            <a:lstStyle/>
            <a:p>
              <a:r>
                <a:rPr lang="en-US" sz="2000" dirty="0" smtClean="0"/>
                <a:t>Evaluate the model to determine if model-derived estimates of groundwater movement are consistent with:</a:t>
              </a:r>
            </a:p>
            <a:p>
              <a:endParaRPr lang="en-US" sz="2000" dirty="0" smtClean="0"/>
            </a:p>
            <a:p>
              <a:pPr marL="342900" indent="-342900">
                <a:spcAft>
                  <a:spcPts val="1200"/>
                </a:spcAft>
                <a:buFont typeface="Arial" pitchFamily="34" charset="0"/>
                <a:buChar char="•"/>
              </a:pPr>
              <a:r>
                <a:rPr lang="en-US" sz="2000" dirty="0"/>
                <a:t>R</a:t>
              </a:r>
              <a:r>
                <a:rPr lang="en-US" sz="2000" dirty="0" smtClean="0"/>
                <a:t>esults from previous studies of water chemistry</a:t>
              </a:r>
            </a:p>
            <a:p>
              <a:pPr marL="342900" indent="-342900">
                <a:spcAft>
                  <a:spcPts val="1200"/>
                </a:spcAft>
                <a:buFont typeface="Arial" pitchFamily="34" charset="0"/>
                <a:buChar char="•"/>
              </a:pPr>
              <a:r>
                <a:rPr lang="en-US" sz="2000" dirty="0"/>
                <a:t>G</a:t>
              </a:r>
              <a:r>
                <a:rPr lang="en-US" sz="2000" dirty="0" smtClean="0"/>
                <a:t>eochemical mixing at an example well</a:t>
              </a:r>
            </a:p>
            <a:p>
              <a:pPr marL="342900" indent="-342900">
                <a:spcAft>
                  <a:spcPts val="1200"/>
                </a:spcAft>
                <a:buFont typeface="Arial" pitchFamily="34" charset="0"/>
                <a:buChar char="•"/>
              </a:pPr>
              <a:r>
                <a:rPr lang="en-US" sz="2000" dirty="0"/>
                <a:t>I</a:t>
              </a:r>
              <a:r>
                <a:rPr lang="en-US" sz="2000" dirty="0" smtClean="0"/>
                <a:t>ndependently-derived estimates of the average linear velocity</a:t>
              </a:r>
            </a:p>
          </p:txBody>
        </p:sp>
        <p:sp>
          <p:nvSpPr>
            <p:cNvPr id="4" name="Right Arrow 3"/>
            <p:cNvSpPr/>
            <p:nvPr/>
          </p:nvSpPr>
          <p:spPr bwMode="auto">
            <a:xfrm>
              <a:off x="4710741" y="3200400"/>
              <a:ext cx="547059" cy="457200"/>
            </a:xfrm>
            <a:prstGeom prst="rightArrow">
              <a:avLst/>
            </a:prstGeom>
            <a:solidFill>
              <a:srgbClr val="618FFD">
                <a:alpha val="65098"/>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3201929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348" y="701034"/>
            <a:ext cx="7257303" cy="5455931"/>
          </a:xfrm>
          <a:prstGeom prst="rect">
            <a:avLst/>
          </a:prstGeom>
        </p:spPr>
      </p:pic>
    </p:spTree>
    <p:extLst>
      <p:ext uri="{BB962C8B-B14F-4D97-AF65-F5344CB8AC3E}">
        <p14:creationId xmlns:p14="http://schemas.microsoft.com/office/powerpoint/2010/main" val="329502636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772400" y="457200"/>
            <a:ext cx="685800" cy="584775"/>
          </a:xfrm>
          <a:prstGeom prst="rect">
            <a:avLst/>
          </a:prstGeom>
          <a:noFill/>
        </p:spPr>
        <p:txBody>
          <a:bodyPr wrap="square" rtlCol="0">
            <a:spAutoFit/>
          </a:bodyPr>
          <a:lstStyle/>
          <a:p>
            <a:r>
              <a:rPr lang="en-US" sz="3200" dirty="0" smtClean="0"/>
              <a:t>L1</a:t>
            </a:r>
            <a:endParaRPr lang="en-US" sz="3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spTree>
    <p:extLst>
      <p:ext uri="{BB962C8B-B14F-4D97-AF65-F5344CB8AC3E}">
        <p14:creationId xmlns:p14="http://schemas.microsoft.com/office/powerpoint/2010/main" val="326321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sp>
        <p:nvSpPr>
          <p:cNvPr id="4" name="TextBox 3"/>
          <p:cNvSpPr txBox="1"/>
          <p:nvPr/>
        </p:nvSpPr>
        <p:spPr>
          <a:xfrm>
            <a:off x="7772400" y="457200"/>
            <a:ext cx="685800" cy="584775"/>
          </a:xfrm>
          <a:prstGeom prst="rect">
            <a:avLst/>
          </a:prstGeom>
          <a:noFill/>
        </p:spPr>
        <p:txBody>
          <a:bodyPr wrap="square" rtlCol="0">
            <a:spAutoFit/>
          </a:bodyPr>
          <a:lstStyle/>
          <a:p>
            <a:r>
              <a:rPr lang="en-US" sz="3200" dirty="0" smtClean="0"/>
              <a:t>L1</a:t>
            </a:r>
            <a:endParaRPr lang="en-US" sz="32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spTree>
    <p:extLst>
      <p:ext uri="{BB962C8B-B14F-4D97-AF65-F5344CB8AC3E}">
        <p14:creationId xmlns:p14="http://schemas.microsoft.com/office/powerpoint/2010/main" val="1366328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72400" y="457200"/>
            <a:ext cx="685800" cy="584775"/>
          </a:xfrm>
          <a:prstGeom prst="rect">
            <a:avLst/>
          </a:prstGeom>
          <a:noFill/>
        </p:spPr>
        <p:txBody>
          <a:bodyPr wrap="square" rtlCol="0">
            <a:spAutoFit/>
          </a:bodyPr>
          <a:lstStyle/>
          <a:p>
            <a:r>
              <a:rPr lang="en-US" sz="3200" dirty="0" smtClean="0"/>
              <a:t>L1</a:t>
            </a:r>
            <a:endParaRPr lang="en-US" sz="3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spTree>
    <p:extLst>
      <p:ext uri="{BB962C8B-B14F-4D97-AF65-F5344CB8AC3E}">
        <p14:creationId xmlns:p14="http://schemas.microsoft.com/office/powerpoint/2010/main" val="1939111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214" y="688842"/>
            <a:ext cx="5623571" cy="5480315"/>
          </a:xfrm>
          <a:prstGeom prst="rect">
            <a:avLst/>
          </a:prstGeom>
        </p:spPr>
      </p:pic>
      <p:sp>
        <p:nvSpPr>
          <p:cNvPr id="4" name="TextBox 3"/>
          <p:cNvSpPr txBox="1"/>
          <p:nvPr/>
        </p:nvSpPr>
        <p:spPr>
          <a:xfrm>
            <a:off x="7772400" y="457200"/>
            <a:ext cx="685800" cy="584775"/>
          </a:xfrm>
          <a:prstGeom prst="rect">
            <a:avLst/>
          </a:prstGeom>
          <a:noFill/>
        </p:spPr>
        <p:txBody>
          <a:bodyPr wrap="square" rtlCol="0">
            <a:spAutoFit/>
          </a:bodyPr>
          <a:lstStyle/>
          <a:p>
            <a:r>
              <a:rPr lang="en-US" sz="3200" dirty="0" smtClean="0"/>
              <a:t>L6</a:t>
            </a:r>
            <a:endParaRPr lang="en-US" sz="3200" dirty="0"/>
          </a:p>
        </p:txBody>
      </p:sp>
    </p:spTree>
    <p:extLst>
      <p:ext uri="{BB962C8B-B14F-4D97-AF65-F5344CB8AC3E}">
        <p14:creationId xmlns:p14="http://schemas.microsoft.com/office/powerpoint/2010/main" val="327413286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283" y="638550"/>
            <a:ext cx="8281433" cy="558089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283" y="638550"/>
            <a:ext cx="8281433" cy="5580899"/>
          </a:xfrm>
          <a:prstGeom prst="rect">
            <a:avLst/>
          </a:prstGeom>
        </p:spPr>
      </p:pic>
    </p:spTree>
    <p:extLst>
      <p:ext uri="{BB962C8B-B14F-4D97-AF65-F5344CB8AC3E}">
        <p14:creationId xmlns:p14="http://schemas.microsoft.com/office/powerpoint/2010/main" val="2438776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562350"/>
            <a:ext cx="6986030" cy="57333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562350"/>
            <a:ext cx="6986030" cy="573330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562350"/>
            <a:ext cx="6986030" cy="57333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562350"/>
            <a:ext cx="6986030" cy="5733300"/>
          </a:xfrm>
          <a:prstGeom prst="rect">
            <a:avLst/>
          </a:prstGeom>
        </p:spPr>
      </p:pic>
    </p:spTree>
    <p:extLst>
      <p:ext uri="{BB962C8B-B14F-4D97-AF65-F5344CB8AC3E}">
        <p14:creationId xmlns:p14="http://schemas.microsoft.com/office/powerpoint/2010/main" val="3263218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297" y="1350260"/>
            <a:ext cx="6565405" cy="4157480"/>
          </a:xfrm>
          <a:prstGeom prst="rect">
            <a:avLst/>
          </a:prstGeom>
        </p:spPr>
      </p:pic>
    </p:spTree>
    <p:extLst>
      <p:ext uri="{BB962C8B-B14F-4D97-AF65-F5344CB8AC3E}">
        <p14:creationId xmlns:p14="http://schemas.microsoft.com/office/powerpoint/2010/main" val="161787904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240" y="699510"/>
            <a:ext cx="7933960" cy="545897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240" y="701034"/>
            <a:ext cx="7933960" cy="545593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240" y="701034"/>
            <a:ext cx="7933960" cy="5455931"/>
          </a:xfrm>
          <a:prstGeom prst="rect">
            <a:avLst/>
          </a:prstGeom>
        </p:spPr>
      </p:pic>
    </p:spTree>
    <p:extLst>
      <p:ext uri="{BB962C8B-B14F-4D97-AF65-F5344CB8AC3E}">
        <p14:creationId xmlns:p14="http://schemas.microsoft.com/office/powerpoint/2010/main" val="1048225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267" y="688842"/>
            <a:ext cx="8537465" cy="548031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267" y="688842"/>
            <a:ext cx="8537465" cy="5480315"/>
          </a:xfrm>
          <a:prstGeom prst="rect">
            <a:avLst/>
          </a:prstGeom>
        </p:spPr>
      </p:pic>
    </p:spTree>
    <p:extLst>
      <p:ext uri="{BB962C8B-B14F-4D97-AF65-F5344CB8AC3E}">
        <p14:creationId xmlns:p14="http://schemas.microsoft.com/office/powerpoint/2010/main" val="1617879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528" y="694938"/>
            <a:ext cx="7763272" cy="5468123"/>
          </a:xfrm>
          <a:prstGeom prst="rect">
            <a:avLst/>
          </a:prstGeom>
        </p:spPr>
      </p:pic>
    </p:spTree>
    <p:extLst>
      <p:ext uri="{BB962C8B-B14F-4D97-AF65-F5344CB8AC3E}">
        <p14:creationId xmlns:p14="http://schemas.microsoft.com/office/powerpoint/2010/main" val="161787904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544" y="699510"/>
            <a:ext cx="7373127" cy="5458979"/>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544" y="701034"/>
            <a:ext cx="7373127" cy="5455931"/>
          </a:xfrm>
          <a:prstGeom prst="rect">
            <a:avLst/>
          </a:prstGeom>
        </p:spPr>
      </p:pic>
    </p:spTree>
    <p:extLst>
      <p:ext uri="{BB962C8B-B14F-4D97-AF65-F5344CB8AC3E}">
        <p14:creationId xmlns:p14="http://schemas.microsoft.com/office/powerpoint/2010/main" val="107924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7" descr="Image of small USGS Identifie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black">
          <a:xfrm>
            <a:off x="4000500" y="6094413"/>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 y="1072136"/>
            <a:ext cx="7391400" cy="4713729"/>
          </a:xfrm>
          <a:prstGeom prst="rect">
            <a:avLst/>
          </a:prstGeom>
        </p:spPr>
      </p:pic>
    </p:spTree>
    <p:extLst>
      <p:ext uri="{BB962C8B-B14F-4D97-AF65-F5344CB8AC3E}">
        <p14:creationId xmlns:p14="http://schemas.microsoft.com/office/powerpoint/2010/main" val="376991407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82295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567" y="498342"/>
            <a:ext cx="8308865" cy="586131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67" y="498342"/>
            <a:ext cx="8308865" cy="586131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567" y="498342"/>
            <a:ext cx="8308865" cy="586131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567" y="498342"/>
            <a:ext cx="8308865" cy="5861316"/>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7567" y="498342"/>
            <a:ext cx="8308865" cy="586131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7567" y="498342"/>
            <a:ext cx="8308865" cy="5861316"/>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7567" y="498342"/>
            <a:ext cx="8308865" cy="5861316"/>
          </a:xfrm>
          <a:prstGeom prst="rect">
            <a:avLst/>
          </a:prstGeom>
        </p:spPr>
      </p:pic>
    </p:spTree>
    <p:extLst>
      <p:ext uri="{BB962C8B-B14F-4D97-AF65-F5344CB8AC3E}">
        <p14:creationId xmlns:p14="http://schemas.microsoft.com/office/powerpoint/2010/main" val="2743700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MapWells_1.png"/>
          <p:cNvPicPr>
            <a:picLocks noChangeAspect="1"/>
          </p:cNvPicPr>
          <p:nvPr/>
        </p:nvPicPr>
        <p:blipFill>
          <a:blip r:embed="rId3"/>
          <a:srcRect/>
          <a:stretch>
            <a:fillRect/>
          </a:stretch>
        </p:blipFill>
        <p:spPr bwMode="auto">
          <a:xfrm>
            <a:off x="1011238" y="515938"/>
            <a:ext cx="7121525" cy="5826125"/>
          </a:xfrm>
          <a:prstGeom prst="rect">
            <a:avLst/>
          </a:prstGeom>
          <a:noFill/>
          <a:ln w="9525">
            <a:noFill/>
            <a:miter lim="800000"/>
            <a:headEnd/>
            <a:tailEnd/>
          </a:ln>
        </p:spPr>
      </p:pic>
      <p:pic>
        <p:nvPicPr>
          <p:cNvPr id="7" name="Picture 6" descr="MapWells_2.png"/>
          <p:cNvPicPr>
            <a:picLocks noChangeAspect="1"/>
          </p:cNvPicPr>
          <p:nvPr/>
        </p:nvPicPr>
        <p:blipFill>
          <a:blip r:embed="rId4"/>
          <a:srcRect/>
          <a:stretch>
            <a:fillRect/>
          </a:stretch>
        </p:blipFill>
        <p:spPr bwMode="auto">
          <a:xfrm>
            <a:off x="1014413" y="517525"/>
            <a:ext cx="7115175" cy="5822950"/>
          </a:xfrm>
          <a:prstGeom prst="rect">
            <a:avLst/>
          </a:prstGeom>
          <a:noFill/>
          <a:ln w="9525">
            <a:noFill/>
            <a:miter lim="800000"/>
            <a:headEnd/>
            <a:tailEnd/>
          </a:ln>
        </p:spPr>
      </p:pic>
      <p:pic>
        <p:nvPicPr>
          <p:cNvPr id="8" name="Picture 7" descr="MapWells_3.png"/>
          <p:cNvPicPr>
            <a:picLocks noChangeAspect="1"/>
          </p:cNvPicPr>
          <p:nvPr/>
        </p:nvPicPr>
        <p:blipFill>
          <a:blip r:embed="rId5"/>
          <a:srcRect/>
          <a:stretch>
            <a:fillRect/>
          </a:stretch>
        </p:blipFill>
        <p:spPr bwMode="auto">
          <a:xfrm>
            <a:off x="1014413" y="517525"/>
            <a:ext cx="7115175" cy="5822950"/>
          </a:xfrm>
          <a:prstGeom prst="rect">
            <a:avLst/>
          </a:prstGeom>
          <a:noFill/>
          <a:ln w="9525">
            <a:noFill/>
            <a:miter lim="800000"/>
            <a:headEnd/>
            <a:tailEnd/>
          </a:ln>
        </p:spPr>
      </p:pic>
    </p:spTree>
    <p:extLst>
      <p:ext uri="{BB962C8B-B14F-4D97-AF65-F5344CB8AC3E}">
        <p14:creationId xmlns:p14="http://schemas.microsoft.com/office/powerpoint/2010/main" val="1653589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1134" y="669030"/>
            <a:ext cx="6141732" cy="5519939"/>
          </a:xfrm>
          <a:prstGeom prst="rect">
            <a:avLst/>
          </a:prstGeom>
        </p:spPr>
      </p:pic>
    </p:spTree>
    <p:extLst>
      <p:ext uri="{BB962C8B-B14F-4D97-AF65-F5344CB8AC3E}">
        <p14:creationId xmlns:p14="http://schemas.microsoft.com/office/powerpoint/2010/main" val="136846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8190" y="705606"/>
            <a:ext cx="6007620" cy="5446787"/>
          </a:xfrm>
          <a:prstGeom prst="rect">
            <a:avLst/>
          </a:prstGeom>
        </p:spPr>
      </p:pic>
    </p:spTree>
    <p:extLst>
      <p:ext uri="{BB962C8B-B14F-4D97-AF65-F5344CB8AC3E}">
        <p14:creationId xmlns:p14="http://schemas.microsoft.com/office/powerpoint/2010/main" val="6692600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39" y="387090"/>
            <a:ext cx="8452121" cy="608382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939" y="387090"/>
            <a:ext cx="8452121" cy="608382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939" y="387090"/>
            <a:ext cx="8452121" cy="608382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939" y="387090"/>
            <a:ext cx="8452121" cy="608382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939" y="387090"/>
            <a:ext cx="8452121" cy="6083820"/>
          </a:xfrm>
          <a:prstGeom prst="rect">
            <a:avLst/>
          </a:prstGeom>
        </p:spPr>
      </p:pic>
    </p:spTree>
    <p:extLst>
      <p:ext uri="{BB962C8B-B14F-4D97-AF65-F5344CB8AC3E}">
        <p14:creationId xmlns:p14="http://schemas.microsoft.com/office/powerpoint/2010/main" val="2818098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GridSid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2" y="609600"/>
            <a:ext cx="7094540" cy="58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GridSide_Layer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611189"/>
            <a:ext cx="7093592" cy="587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GridSide_Layer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0600" y="611189"/>
            <a:ext cx="7093592" cy="587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GridSide_Layer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0600" y="611189"/>
            <a:ext cx="7093592" cy="587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descr="GridSide_Layer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90600" y="611189"/>
            <a:ext cx="7093592" cy="587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GridSide_Layer5.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90600" y="611189"/>
            <a:ext cx="7093592" cy="587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descr="GridSide_Layer6.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90600" y="611189"/>
            <a:ext cx="7093592" cy="587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87114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714" y="705606"/>
            <a:ext cx="6004572" cy="5446787"/>
          </a:xfrm>
          <a:prstGeom prst="rect">
            <a:avLst/>
          </a:prstGeom>
        </p:spPr>
      </p:pic>
      <p:sp>
        <p:nvSpPr>
          <p:cNvPr id="4" name="TextBox 3"/>
          <p:cNvSpPr txBox="1"/>
          <p:nvPr/>
        </p:nvSpPr>
        <p:spPr>
          <a:xfrm>
            <a:off x="7772400" y="457200"/>
            <a:ext cx="685800" cy="584775"/>
          </a:xfrm>
          <a:prstGeom prst="rect">
            <a:avLst/>
          </a:prstGeom>
          <a:noFill/>
        </p:spPr>
        <p:txBody>
          <a:bodyPr wrap="square" rtlCol="0">
            <a:spAutoFit/>
          </a:bodyPr>
          <a:lstStyle/>
          <a:p>
            <a:r>
              <a:rPr lang="en-US" sz="3200" dirty="0" smtClean="0"/>
              <a:t>L1</a:t>
            </a:r>
            <a:endParaRPr lang="en-US" sz="3200" dirty="0"/>
          </a:p>
        </p:txBody>
      </p:sp>
    </p:spTree>
    <p:extLst>
      <p:ext uri="{BB962C8B-B14F-4D97-AF65-F5344CB8AC3E}">
        <p14:creationId xmlns:p14="http://schemas.microsoft.com/office/powerpoint/2010/main" val="176953889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sktop">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sk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lnDef>
  </a:objectDefaults>
  <a:extraClrSchemeLst>
    <a:extraClrScheme>
      <a:clrScheme name="Deskto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skto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skto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skto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skto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skto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skto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22789</TotalTime>
  <Pages>4</Pages>
  <Words>1376</Words>
  <Application>Microsoft Office PowerPoint</Application>
  <PresentationFormat>On-screen Show (4:3)</PresentationFormat>
  <Paragraphs>56</Paragraphs>
  <Slides>34</Slides>
  <Notes>34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Desktop</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Visual Identity Committee</Manager>
  <Company>USGS</Company>
  <LinksUpToDate>false</LinksUpToDate>
  <SharedDoc>false</SharedDoc>
  <HyperlinkBase>http://www.usgs.gov/visual-id/specs/slides/slide.html</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Multilevel Groundwater Monitoring of Hydraulic Head and Temperature in the Eastern Snake River Plain Aquifer, 2007 to 2008</dc:title>
  <dc:subject>INL Groundwater monitoring</dc:subject>
  <dc:creator>Jason C. Fisher</dc:creator>
  <cp:keywords>groundwater</cp:keywords>
  <dc:description>Presentation given on Sept. 29th 2010 at Idaho State University Colloquium (Pocatello)</dc:description>
  <cp:lastModifiedBy>Jason C Fisher</cp:lastModifiedBy>
  <cp:revision>1392</cp:revision>
  <cp:lastPrinted>2011-09-25T20:50:09Z</cp:lastPrinted>
  <dcterms:created xsi:type="dcterms:W3CDTF">1998-01-16T15:44:57Z</dcterms:created>
  <dcterms:modified xsi:type="dcterms:W3CDTF">2011-09-26T21:59:40Z</dcterms:modified>
  <cp:category>USGS INL presentation</cp:category>
</cp:coreProperties>
</file>